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Poppins"/>
      <p:regular r:id="rId33"/>
      <p:bold r:id="rId34"/>
      <p:italic r:id="rId35"/>
      <p:boldItalic r:id="rId36"/>
    </p:embeddedFont>
    <p:embeddedFont>
      <p:font typeface="Poppins Black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gDEOZyjsRtAnAx72HNuWyy+Gsk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Poppins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schemas.openxmlformats.org/officeDocument/2006/relationships/font" Target="fonts/Poppins-italic.fntdata"/><Relationship Id="rId12" Type="http://schemas.openxmlformats.org/officeDocument/2006/relationships/slide" Target="slides/slide8.xml"/><Relationship Id="rId34" Type="http://schemas.openxmlformats.org/officeDocument/2006/relationships/font" Target="fonts/Poppins-bold.fntdata"/><Relationship Id="rId15" Type="http://schemas.openxmlformats.org/officeDocument/2006/relationships/slide" Target="slides/slide11.xml"/><Relationship Id="rId37" Type="http://schemas.openxmlformats.org/officeDocument/2006/relationships/font" Target="fonts/PoppinsBlack-bold.fntdata"/><Relationship Id="rId14" Type="http://schemas.openxmlformats.org/officeDocument/2006/relationships/slide" Target="slides/slide10.xml"/><Relationship Id="rId36" Type="http://schemas.openxmlformats.org/officeDocument/2006/relationships/font" Target="fonts/Poppins-boldItalic.fntdata"/><Relationship Id="rId17" Type="http://schemas.openxmlformats.org/officeDocument/2006/relationships/slide" Target="slides/slide13.xml"/><Relationship Id="rId39" Type="http://customschemas.google.com/relationships/presentationmetadata" Target="metadata"/><Relationship Id="rId16" Type="http://schemas.openxmlformats.org/officeDocument/2006/relationships/slide" Target="slides/slide12.xml"/><Relationship Id="rId38" Type="http://schemas.openxmlformats.org/officeDocument/2006/relationships/font" Target="fonts/PoppinsBlack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0918670cb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00918670c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0918670cb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300918670c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00918670cb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300918670c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2c12a60a6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d2c12a60a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00918670cb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00918670c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00918670cb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00918670c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0918670cb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300918670c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00918670cb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300918670c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00918670cb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300918670c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0918670cb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300918670c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00918670cb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00918670c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0918670cb_0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300918670c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0918670cb_0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300918670c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0918670cb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300918670c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2" name="Google Shape;27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62f992837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f62f99283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d2c12a60a6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2d2c12a60a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d2c12a60a6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2d2c12a60a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0918670cb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300918670c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d2c12a60a6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2d2c12a60a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2c12a60a6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d2c12a60a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2c12a60a6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2d2c12a60a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 txBox="1"/>
          <p:nvPr>
            <p:ph type="title"/>
          </p:nvPr>
        </p:nvSpPr>
        <p:spPr>
          <a:xfrm>
            <a:off x="1778775" y="365125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" type="body"/>
          </p:nvPr>
        </p:nvSpPr>
        <p:spPr>
          <a:xfrm>
            <a:off x="1686125" y="1825625"/>
            <a:ext cx="9667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7"/>
          <p:cNvSpPr txBox="1"/>
          <p:nvPr/>
        </p:nvSpPr>
        <p:spPr>
          <a:xfrm>
            <a:off x="4200523" y="3392924"/>
            <a:ext cx="289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Nome do Módulo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9" name="Google Shape;4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hyperlink" Target="https://didatica.tech/sqlalchemy-com-python-na-pratica-aprenda-agora/" TargetMode="External"/><Relationship Id="rId5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s://flask.palletsprojects.com/en/3.0.x/" TargetMode="External"/><Relationship Id="rId5" Type="http://schemas.openxmlformats.org/officeDocument/2006/relationships/hyperlink" Target="https://www.casadocodigo.com.br/products/livro-flask-a-z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7459750" y="5304725"/>
            <a:ext cx="460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r>
              <a:rPr b="0" i="0" lang="pt-BR" sz="2800" u="none" cap="none" strike="noStrik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: André Ribeiro.</a:t>
            </a:r>
            <a:endParaRPr b="0" i="0" sz="1400" u="none" cap="none" strike="noStrike">
              <a:solidFill>
                <a:srgbClr val="3B3B3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g300918670cb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300918670cb_0_18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g300918670cb_0_1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app.py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62" name="Google Shape;162;g300918670cb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0938" y="1109650"/>
            <a:ext cx="4829175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300918670cb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300918670cb_0_26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g300918670cb_0_2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Executando 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o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Servidor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70" name="Google Shape;170;g300918670cb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2563" y="2147800"/>
            <a:ext cx="7362825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300918670cb_0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300918670cb_0_34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g300918670cb_0_34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Executando 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o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</a:rPr>
              <a:t>Servidor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78" name="Google Shape;178;g300918670cb_0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2175" y="2513616"/>
            <a:ext cx="5579250" cy="21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2d2c12a60a6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d2c12a60a6_0_15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g2d2c12a60a6_0_15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Problema: 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O objetivo é desenvolver um sistema para um consultório de psicologia que gerencie informações dos clientes e suas fichas de acompanhamento.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300918670cb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300918670cb_0_43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g300918670cb_0_43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700">
                <a:solidFill>
                  <a:schemeClr val="dk1"/>
                </a:solidFill>
              </a:rPr>
              <a:t>Cliente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pt-BR" sz="1700">
                <a:solidFill>
                  <a:schemeClr val="dk1"/>
                </a:solidFill>
              </a:rPr>
              <a:t>Identificação</a:t>
            </a:r>
            <a:r>
              <a:rPr lang="pt-BR" sz="1700">
                <a:solidFill>
                  <a:schemeClr val="dk1"/>
                </a:solidFill>
              </a:rPr>
              <a:t>: Cada cliente é identificado por um conjunto de informações pessoais.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Nome</a:t>
            </a:r>
            <a:r>
              <a:rPr lang="pt-BR" sz="1700">
                <a:solidFill>
                  <a:schemeClr val="dk1"/>
                </a:solidFill>
              </a:rPr>
              <a:t>: Nome completo do cliente.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Gênero</a:t>
            </a:r>
            <a:r>
              <a:rPr lang="pt-BR" sz="1700">
                <a:solidFill>
                  <a:schemeClr val="dk1"/>
                </a:solidFill>
              </a:rPr>
              <a:t>: Gênero do cliente.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Telefone</a:t>
            </a:r>
            <a:r>
              <a:rPr lang="pt-BR" sz="1700">
                <a:solidFill>
                  <a:schemeClr val="dk1"/>
                </a:solidFill>
              </a:rPr>
              <a:t>: Número de telefone de contato.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Email</a:t>
            </a:r>
            <a:r>
              <a:rPr lang="pt-BR" sz="1700">
                <a:solidFill>
                  <a:schemeClr val="dk1"/>
                </a:solidFill>
              </a:rPr>
              <a:t>: Endereço de email.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700">
                <a:solidFill>
                  <a:schemeClr val="dk1"/>
                </a:solidFill>
              </a:rPr>
              <a:t>Ficha de Acompanhamento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pt-BR" sz="1700">
                <a:solidFill>
                  <a:schemeClr val="dk1"/>
                </a:solidFill>
              </a:rPr>
              <a:t>Identificação</a:t>
            </a:r>
            <a:r>
              <a:rPr lang="pt-BR" sz="1700">
                <a:solidFill>
                  <a:schemeClr val="dk1"/>
                </a:solidFill>
              </a:rPr>
              <a:t>: Cada ficha está associada a um cliente específico e contém informações sobre uma sessão de acompanhamento.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Código do Cliente</a:t>
            </a:r>
            <a:r>
              <a:rPr lang="pt-BR" sz="1700">
                <a:solidFill>
                  <a:schemeClr val="dk1"/>
                </a:solidFill>
              </a:rPr>
              <a:t>: Identificador único do cliente a quem a ficha se refere.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Data</a:t>
            </a:r>
            <a:r>
              <a:rPr lang="pt-BR" sz="1700">
                <a:solidFill>
                  <a:schemeClr val="dk1"/>
                </a:solidFill>
              </a:rPr>
              <a:t>: Data em que a sessão de acompanhamento foi realizada.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pt-BR" sz="1700">
                <a:solidFill>
                  <a:schemeClr val="dk1"/>
                </a:solidFill>
              </a:rPr>
              <a:t>Observação</a:t>
            </a:r>
            <a:r>
              <a:rPr lang="pt-BR" sz="1700">
                <a:solidFill>
                  <a:schemeClr val="dk1"/>
                </a:solidFill>
              </a:rPr>
              <a:t>: Notas ou comentários feitos pelo psicólogo durante a sessão.</a:t>
            </a:r>
            <a:endParaRPr sz="27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g300918670cb_0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300918670cb_0_50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g300918670cb_0_50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</a:rPr>
              <a:t>MVC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00FF"/>
                </a:solidFill>
              </a:rPr>
              <a:t>M</a:t>
            </a:r>
            <a:r>
              <a:rPr b="1" lang="pt-BR" sz="2400">
                <a:solidFill>
                  <a:schemeClr val="dk1"/>
                </a:solidFill>
              </a:rPr>
              <a:t> - Cliente e Ficha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rgbClr val="00FF00"/>
                </a:solidFill>
                <a:highlight>
                  <a:srgbClr val="FFFFFF"/>
                </a:highlight>
              </a:rPr>
              <a:t>C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ClienteController e FichaController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rgbClr val="FF0000"/>
                </a:solidFill>
                <a:highlight>
                  <a:srgbClr val="FFFFFF"/>
                </a:highlight>
              </a:rPr>
              <a:t>V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Não tem. Vai ser uma API acessada pelo insomnia.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g300918670cb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9500" y="3997838"/>
            <a:ext cx="4381500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g300918670cb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300918670cb_0_57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g300918670cb_0_57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</a:rPr>
              <a:t>MVC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00FF"/>
                </a:solidFill>
              </a:rPr>
              <a:t>M</a:t>
            </a:r>
            <a:r>
              <a:rPr b="1" lang="pt-BR" sz="2400">
                <a:solidFill>
                  <a:schemeClr val="dk1"/>
                </a:solidFill>
              </a:rPr>
              <a:t> - </a:t>
            </a:r>
            <a:r>
              <a:rPr lang="pt-BR" sz="2400">
                <a:solidFill>
                  <a:schemeClr val="dk1"/>
                </a:solidFill>
              </a:rPr>
              <a:t>Cliente e Ficha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highlight>
                  <a:srgbClr val="FFFFFF"/>
                </a:highlight>
              </a:rPr>
              <a:t>C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ClienteController e FichaController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rgbClr val="FF0000"/>
                </a:solidFill>
                <a:highlight>
                  <a:srgbClr val="FFFFFF"/>
                </a:highlight>
              </a:rPr>
              <a:t>V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Não tem. 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Vai ser uma API acessada pelo insomnia.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300918670cb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6275" y="2929538"/>
            <a:ext cx="4381500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300918670cb_0_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0338" y="4960763"/>
            <a:ext cx="9648825" cy="12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300918670cb_0_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300918670cb_0_65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g300918670cb_0_65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</a:rPr>
              <a:t>MVC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00FF"/>
                </a:solidFill>
              </a:rPr>
              <a:t>M</a:t>
            </a:r>
            <a:r>
              <a:rPr b="1" lang="pt-BR" sz="2400">
                <a:solidFill>
                  <a:schemeClr val="dk1"/>
                </a:solidFill>
              </a:rPr>
              <a:t> - </a:t>
            </a:r>
            <a:r>
              <a:rPr lang="pt-BR" sz="2400">
                <a:solidFill>
                  <a:schemeClr val="dk1"/>
                </a:solidFill>
              </a:rPr>
              <a:t>Cliente e Ficha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0FF00"/>
                </a:solidFill>
                <a:highlight>
                  <a:srgbClr val="FFFFFF"/>
                </a:highlight>
              </a:rPr>
              <a:t>C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ClienteController e FichaController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rgbClr val="FF0000"/>
                </a:solidFill>
                <a:highlight>
                  <a:srgbClr val="FFFFFF"/>
                </a:highlight>
              </a:rPr>
              <a:t>V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 - Não tem. 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Vai ser uma API acessada pelo insomnia.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g300918670cb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6275" y="2929538"/>
            <a:ext cx="4381500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300918670cb_0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0338" y="4960763"/>
            <a:ext cx="9648825" cy="124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g300918670cb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300918670cb_0_73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g300918670cb_0_73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MODELOS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O SQLAlchemy é uma biblioteca popular para Python que fornece um conjunto completo de ferramentas para interagir com bancos de dados relacionais. Ele é amplamente usado para gerenciar a comunicação entre uma aplicação Python e um banco de dados. SQLAlchemy é conhecido por seu suporte robusto para </a:t>
            </a:r>
            <a:r>
              <a:rPr b="1" lang="pt-BR" sz="2400">
                <a:solidFill>
                  <a:schemeClr val="dk1"/>
                </a:solidFill>
              </a:rPr>
              <a:t>Object-Relational Mapping (ORM)</a:t>
            </a:r>
            <a:r>
              <a:rPr lang="pt-BR" sz="2400">
                <a:solidFill>
                  <a:schemeClr val="dk1"/>
                </a:solidFill>
              </a:rPr>
              <a:t> e para </a:t>
            </a:r>
            <a:r>
              <a:rPr b="1" lang="pt-BR" sz="2400">
                <a:solidFill>
                  <a:schemeClr val="dk1"/>
                </a:solidFill>
              </a:rPr>
              <a:t>SQL Expression Language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300918670cb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300918670cb_0_88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g300918670cb_0_8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Arquivo config.py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300918670cb_0_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1175" y="2419500"/>
            <a:ext cx="10001250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4024312" y="2419708"/>
            <a:ext cx="414337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4174125" y="3982775"/>
            <a:ext cx="359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FLASK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300918670cb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300918670cb_0_82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g300918670cb_0_82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Instalando o pacote ou biblioteca do SQLAlchemy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300918670cb_0_82"/>
          <p:cNvSpPr txBox="1"/>
          <p:nvPr/>
        </p:nvSpPr>
        <p:spPr>
          <a:xfrm>
            <a:off x="1729350" y="4515750"/>
            <a:ext cx="10104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https://didatica.tech/sqlalchemy-com-python-na-pratica-aprenda-agora/</a:t>
            </a: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2" name="Google Shape;242;g300918670cb_0_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0800" y="3033438"/>
            <a:ext cx="828675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g300918670cb_0_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300918670cb_0_98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g300918670cb_0_9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MODEL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Cliente(cliente_id, n</a:t>
            </a:r>
            <a:r>
              <a:rPr b="1" lang="pt-BR" sz="2400">
                <a:solidFill>
                  <a:schemeClr val="dk1"/>
                </a:solidFill>
              </a:rPr>
              <a:t>ome, genero, telefone , email)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Ficha(ficha_id, codigo_cliente, data, obervacao)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300918670cb_0_98"/>
          <p:cNvSpPr txBox="1"/>
          <p:nvPr/>
        </p:nvSpPr>
        <p:spPr>
          <a:xfrm>
            <a:off x="2146100" y="4120525"/>
            <a:ext cx="549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1" name="Google Shape;251;g300918670cb_0_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2600" y="3815474"/>
            <a:ext cx="7979399" cy="2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g300918670cb_0_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300918670cb_0_106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g300918670cb_0_10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MODEL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g300918670cb_0_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313" y="883525"/>
            <a:ext cx="1647825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300918670cb_0_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1823" y="1882098"/>
            <a:ext cx="8483854" cy="39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g300918670cb_0_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300918670cb_0_116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g300918670cb_0_11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MODEL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g300918670cb_0_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313" y="883525"/>
            <a:ext cx="1647825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300918670cb_0_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1823" y="1882098"/>
            <a:ext cx="8483854" cy="39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2f62f992837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f62f992837_0_79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g2f62f992837_0_7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Flask é um micro-framework, ou seja, ele </a:t>
            </a:r>
            <a:r>
              <a:rPr lang="pt-BR" sz="2400">
                <a:solidFill>
                  <a:srgbClr val="0000FF"/>
                </a:solidFill>
                <a:highlight>
                  <a:srgbClr val="FFFFFF"/>
                </a:highlight>
              </a:rPr>
              <a:t>fornece apenas o essencial para criar uma aplicação web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, sem impor muitas regras ou estruturas rígidas. 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Permite que </a:t>
            </a:r>
            <a:r>
              <a:rPr lang="pt-BR" sz="2400">
                <a:solidFill>
                  <a:srgbClr val="0000FF"/>
                </a:solidFill>
                <a:highlight>
                  <a:srgbClr val="FFFFFF"/>
                </a:highlight>
              </a:rPr>
              <a:t>os desenvolvedores escolham suas próprias bibliotecas </a:t>
            </a:r>
            <a:r>
              <a:rPr lang="pt-BR" sz="2400">
                <a:solidFill>
                  <a:srgbClr val="111111"/>
                </a:solidFill>
                <a:highlight>
                  <a:srgbClr val="FFFFFF"/>
                </a:highlight>
              </a:rPr>
              <a:t>e ferramentas adicionais conforme necessário.</a:t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2f62f992837_0_79"/>
          <p:cNvSpPr txBox="1"/>
          <p:nvPr/>
        </p:nvSpPr>
        <p:spPr>
          <a:xfrm>
            <a:off x="2119300" y="4164700"/>
            <a:ext cx="735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https://flask.palletsprojects.com/en/3.0.x/</a:t>
            </a: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g2f62f992837_0_79"/>
          <p:cNvSpPr txBox="1"/>
          <p:nvPr/>
        </p:nvSpPr>
        <p:spPr>
          <a:xfrm>
            <a:off x="2127025" y="4978975"/>
            <a:ext cx="960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https://www.casadocodigo.com.br/products/livro-flask-a-z</a:t>
            </a: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2d2c12a60a6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d2c12a60a6_0_27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g2d2c12a60a6_0_27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 ambiente virtual em Python é uma </a:t>
            </a:r>
            <a:r>
              <a:rPr lang="pt-BR" sz="2400">
                <a:solidFill>
                  <a:srgbClr val="0000FF"/>
                </a:solidFill>
              </a:rPr>
              <a:t>ferramenta que permite criar um espaço isolado para projetos Python</a:t>
            </a:r>
            <a:r>
              <a:rPr lang="pt-BR" sz="2400">
                <a:solidFill>
                  <a:schemeClr val="dk1"/>
                </a:solidFill>
              </a:rPr>
              <a:t>, com suas próprias dependências e configurações, </a:t>
            </a:r>
            <a:r>
              <a:rPr lang="pt-BR" sz="2400">
                <a:solidFill>
                  <a:srgbClr val="0000FF"/>
                </a:solidFill>
              </a:rPr>
              <a:t>sem afetar o sistema global</a:t>
            </a:r>
            <a:r>
              <a:rPr lang="pt-BR" sz="2400">
                <a:solidFill>
                  <a:schemeClr val="dk1"/>
                </a:solidFill>
              </a:rPr>
              <a:t>. Isso é útil para gerenciar diferentes versões de pacotes e evitar conflitos entre projetos.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d2c12a60a6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2d2c12a60a6_0_1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g2d2c12a60a6_0_1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- Instalando o Python e suas dependências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      </a:t>
            </a:r>
            <a:r>
              <a:rPr lang="pt-BR" sz="2400">
                <a:solidFill>
                  <a:srgbClr val="0000FF"/>
                </a:solidFill>
              </a:rPr>
              <a:t>     c:\Pythonxx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- Escolhendo	uma	IDE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	</a:t>
            </a:r>
            <a:r>
              <a:rPr lang="pt-BR" sz="2400">
                <a:solidFill>
                  <a:srgbClr val="0000FF"/>
                </a:solidFill>
              </a:rPr>
              <a:t>VSCODE ou Replit.com</a:t>
            </a:r>
            <a:endParaRPr sz="2400">
              <a:solidFill>
                <a:srgbClr val="0000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- Instalação com pip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	</a:t>
            </a:r>
            <a:r>
              <a:rPr lang="pt-BR" sz="2400">
                <a:solidFill>
                  <a:srgbClr val="0000FF"/>
                </a:solidFill>
              </a:rPr>
              <a:t>Criar uma pasta em meus documentos &gt;&gt; consultorio	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300918670cb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300918670cb_0_2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g300918670cb_0_2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Configuração de um ambiente virtual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28" name="Google Shape;128;g300918670cb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9938" y="2561250"/>
            <a:ext cx="9344025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300918670cb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9953" y="3696525"/>
            <a:ext cx="9344026" cy="783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d2c12a60a6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d2c12a60a6_0_38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g2d2c12a60a6_0_3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Testando o ambiente.</a:t>
            </a:r>
            <a:endParaRPr sz="2400"/>
          </a:p>
        </p:txBody>
      </p:sp>
      <p:pic>
        <p:nvPicPr>
          <p:cNvPr id="137" name="Google Shape;137;g2d2c12a60a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9875" y="2299688"/>
            <a:ext cx="6781800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g2d2c12a60a6_0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8249" y="3948825"/>
            <a:ext cx="8367275" cy="187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2d2c12a60a6_0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d2c12a60a6_0_48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g2d2c12a60a6_0_4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Instalação do Flask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46" name="Google Shape;146;g2d2c12a60a6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6404" y="3252804"/>
            <a:ext cx="10244748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2d2c12a60a6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d2c12a60a6_0_57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Python - Flask</a:t>
            </a:r>
            <a:endParaRPr b="1" i="0" sz="2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g2d2c12a60a6_0_57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Na pasta consultório &gt;&gt; criar um arquivo </a:t>
            </a:r>
            <a:r>
              <a:rPr lang="pt-BR" sz="2400">
                <a:solidFill>
                  <a:srgbClr val="0000FF"/>
                </a:solidFill>
              </a:rPr>
              <a:t>app.py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54" name="Google Shape;154;g2d2c12a60a6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0838" y="2595325"/>
            <a:ext cx="6981925" cy="243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2024-04-19T17:58:12Z</dcterms:created>
  <dc:creator>Isaias Dias</dc:creator>
</cp:coreProperties>
</file>